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4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721" autoAdjust="0"/>
  </p:normalViewPr>
  <p:slideViewPr>
    <p:cSldViewPr snapToGrid="0" showGuides="1">
      <p:cViewPr varScale="1">
        <p:scale>
          <a:sx n="72" d="100"/>
          <a:sy n="72" d="100"/>
        </p:scale>
        <p:origin x="3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1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2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3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4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5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4 divider 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5 divider 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1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2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3 divider 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Number System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Measurement and Data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 Ratios and Proportions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10952" y="336102"/>
            <a:ext cx="8885530" cy="596586"/>
          </a:xfrm>
        </p:spPr>
        <p:txBody>
          <a:bodyPr/>
          <a:lstStyle/>
          <a:p>
            <a:r>
              <a:rPr lang="en-US" dirty="0"/>
              <a:t>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C. 84   </a:t>
            </a:r>
          </a:p>
          <a:p>
            <a:r>
              <a:rPr lang="en-US" dirty="0"/>
              <a:t>                                       h ÷ 7 = 12</a:t>
            </a:r>
          </a:p>
          <a:p>
            <a:r>
              <a:rPr lang="en-US" dirty="0"/>
              <a:t>                                          x 7     x 7</a:t>
            </a:r>
          </a:p>
          <a:p>
            <a:r>
              <a:rPr lang="en-US" dirty="0"/>
              <a:t>                                             h = 84</a:t>
            </a:r>
          </a:p>
          <a:p>
            <a:r>
              <a:rPr lang="en-US" dirty="0"/>
              <a:t>                                            check</a:t>
            </a:r>
          </a:p>
          <a:p>
            <a:r>
              <a:rPr lang="en-US" dirty="0"/>
              <a:t>                                    84 ÷ 7 = 12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33742" y="176222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for the problem below. </a:t>
            </a:r>
          </a:p>
          <a:p>
            <a:r>
              <a:rPr lang="en-US" dirty="0"/>
              <a:t>                             ( 109 – 84 ) x b = 50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2" name="Rectangle 1"/>
          <p:cNvSpPr/>
          <p:nvPr/>
        </p:nvSpPr>
        <p:spPr>
          <a:xfrm>
            <a:off x="2341590" y="2625356"/>
            <a:ext cx="1640193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75</a:t>
            </a:r>
          </a:p>
          <a:p>
            <a:pPr marL="514350" indent="-514350">
              <a:buAutoNum type="alphaUcPeriod"/>
            </a:pPr>
            <a:r>
              <a:rPr lang="en-US" sz="3200" dirty="0"/>
              <a:t>2</a:t>
            </a:r>
          </a:p>
          <a:p>
            <a:pPr marL="514350" indent="-514350">
              <a:buAutoNum type="alphaUcPeriod"/>
            </a:pPr>
            <a:r>
              <a:rPr lang="en-US" sz="3200" dirty="0"/>
              <a:t>25</a:t>
            </a:r>
          </a:p>
          <a:p>
            <a:pPr marL="514350" indent="-514350">
              <a:buAutoNum type="alphaUcPeriod"/>
            </a:pPr>
            <a:r>
              <a:rPr lang="en-US" sz="3200" dirty="0"/>
              <a:t>1,250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53235" y="294539"/>
            <a:ext cx="8885530" cy="656437"/>
          </a:xfrm>
        </p:spPr>
        <p:txBody>
          <a:bodyPr/>
          <a:lstStyle/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B. 2</a:t>
            </a:r>
          </a:p>
          <a:p>
            <a:r>
              <a:rPr lang="en-US" dirty="0"/>
              <a:t>                              ( 109 – 84 ) x b = 50                                     </a:t>
            </a:r>
          </a:p>
          <a:p>
            <a:r>
              <a:rPr lang="en-US" dirty="0"/>
              <a:t>                                      ( 25) x b = 50</a:t>
            </a:r>
          </a:p>
          <a:p>
            <a:r>
              <a:rPr lang="en-US" dirty="0"/>
              <a:t>                                          ÷ 25      ÷ 25</a:t>
            </a:r>
          </a:p>
          <a:p>
            <a:pPr algn="ctr"/>
            <a:r>
              <a:rPr lang="en-US" dirty="0"/>
              <a:t>b = 2</a:t>
            </a:r>
          </a:p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( 109 – 84 ) x 2 = 50</a:t>
            </a:r>
          </a:p>
          <a:p>
            <a:pPr algn="ctr"/>
            <a:r>
              <a:rPr lang="en-US" dirty="0"/>
              <a:t>( 25) x 2 = 50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69038" y="202373"/>
            <a:ext cx="8885530" cy="2001892"/>
          </a:xfrm>
        </p:spPr>
        <p:txBody>
          <a:bodyPr/>
          <a:lstStyle/>
          <a:p>
            <a:r>
              <a:rPr lang="en-US" b="0" dirty="0"/>
              <a:t>What is the greatest common factor for 10 and 12?</a:t>
            </a:r>
            <a:r>
              <a:rPr lang="en-US" dirty="0"/>
              <a:t> </a:t>
            </a:r>
            <a:endParaRPr lang="en-US" b="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5" name="Rectangle 4"/>
          <p:cNvSpPr/>
          <p:nvPr/>
        </p:nvSpPr>
        <p:spPr>
          <a:xfrm>
            <a:off x="2261646" y="1875046"/>
            <a:ext cx="6096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A. 1</a:t>
            </a:r>
          </a:p>
          <a:p>
            <a:r>
              <a:rPr lang="en-US" sz="3200" dirty="0"/>
              <a:t>B. 2</a:t>
            </a:r>
          </a:p>
          <a:p>
            <a:r>
              <a:rPr lang="en-US" sz="3200" dirty="0"/>
              <a:t>C. 4 </a:t>
            </a:r>
          </a:p>
          <a:p>
            <a:r>
              <a:rPr lang="en-US" sz="3200" dirty="0"/>
              <a:t>D. 60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61514" y="1756726"/>
            <a:ext cx="9523828" cy="2001892"/>
          </a:xfrm>
        </p:spPr>
        <p:txBody>
          <a:bodyPr/>
          <a:lstStyle/>
          <a:p>
            <a:r>
              <a:rPr lang="en-US" dirty="0"/>
              <a:t>                                   B. 2</a:t>
            </a:r>
          </a:p>
          <a:p>
            <a:r>
              <a:rPr lang="en-US" dirty="0"/>
              <a:t>                         Factors 10: </a:t>
            </a:r>
            <a:r>
              <a:rPr lang="en-US" dirty="0">
                <a:solidFill>
                  <a:srgbClr val="FF0000"/>
                </a:solidFill>
              </a:rPr>
              <a:t>2 </a:t>
            </a:r>
            <a:r>
              <a:rPr lang="en-US" dirty="0"/>
              <a:t>x 5</a:t>
            </a:r>
          </a:p>
          <a:p>
            <a:r>
              <a:rPr lang="en-US" dirty="0"/>
              <a:t>                       Factors 12: </a:t>
            </a:r>
            <a:r>
              <a:rPr lang="en-US" dirty="0">
                <a:solidFill>
                  <a:srgbClr val="FF0000"/>
                </a:solidFill>
              </a:rPr>
              <a:t>2 </a:t>
            </a:r>
            <a:r>
              <a:rPr lang="en-US" dirty="0"/>
              <a:t>x 2 x 3</a:t>
            </a:r>
          </a:p>
          <a:p>
            <a:r>
              <a:rPr lang="en-US" dirty="0"/>
              <a:t>        Greatest Common Factor: 2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88461" y="284308"/>
            <a:ext cx="8885530" cy="2001892"/>
          </a:xfrm>
        </p:spPr>
        <p:txBody>
          <a:bodyPr/>
          <a:lstStyle/>
          <a:p>
            <a:r>
              <a:rPr lang="en-US" dirty="0"/>
              <a:t>What is the least common multiple for 6 and 14?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36152" y="168302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2</a:t>
            </a:r>
          </a:p>
          <a:p>
            <a:r>
              <a:rPr lang="en-US" sz="3200" dirty="0"/>
              <a:t>B. 28</a:t>
            </a:r>
          </a:p>
          <a:p>
            <a:r>
              <a:rPr lang="en-US" sz="3200" dirty="0"/>
              <a:t>C. 84 </a:t>
            </a:r>
          </a:p>
          <a:p>
            <a:r>
              <a:rPr lang="en-US" sz="3200" dirty="0"/>
              <a:t>D. 42</a:t>
            </a:r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33588" y="1656470"/>
            <a:ext cx="9979889" cy="2001892"/>
          </a:xfrm>
        </p:spPr>
        <p:txBody>
          <a:bodyPr/>
          <a:lstStyle/>
          <a:p>
            <a:r>
              <a:rPr lang="en-US" dirty="0"/>
              <a:t>                                    D. 42</a:t>
            </a:r>
          </a:p>
          <a:p>
            <a:r>
              <a:rPr lang="en-US" dirty="0"/>
              <a:t>                           Multiples of 6: 12,18,24,30,36, </a:t>
            </a:r>
            <a:r>
              <a:rPr lang="en-US" dirty="0">
                <a:solidFill>
                  <a:srgbClr val="FF0000"/>
                </a:solidFill>
              </a:rPr>
              <a:t>42</a:t>
            </a:r>
          </a:p>
          <a:p>
            <a:r>
              <a:rPr lang="en-US" dirty="0"/>
              <a:t>                           Multiples of 14: 14, 28, </a:t>
            </a:r>
            <a:r>
              <a:rPr lang="en-US" dirty="0">
                <a:solidFill>
                  <a:srgbClr val="FF0000"/>
                </a:solidFill>
              </a:rPr>
              <a:t>42</a:t>
            </a:r>
          </a:p>
          <a:p>
            <a:r>
              <a:rPr lang="en-US" dirty="0"/>
              <a:t>                       Least Common Multiple: 42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28801" y="298376"/>
            <a:ext cx="8890782" cy="2001892"/>
          </a:xfrm>
        </p:spPr>
        <p:txBody>
          <a:bodyPr/>
          <a:lstStyle/>
          <a:p>
            <a:r>
              <a:rPr lang="en-US" dirty="0"/>
              <a:t>Points A (4, 8) and B (4, 18) are graphed points on a coordinate plane.  What is the distance between these two points?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1" y="2702227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0</a:t>
            </a:r>
          </a:p>
          <a:p>
            <a:r>
              <a:rPr lang="en-US" sz="3200" dirty="0"/>
              <a:t>B. 4</a:t>
            </a:r>
          </a:p>
          <a:p>
            <a:r>
              <a:rPr lang="en-US" sz="3200" dirty="0"/>
              <a:t>C. 14</a:t>
            </a:r>
          </a:p>
          <a:p>
            <a:r>
              <a:rPr lang="en-US" sz="3200" dirty="0"/>
              <a:t>D. 10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33378" y="1873957"/>
            <a:ext cx="10550770" cy="2001892"/>
          </a:xfrm>
        </p:spPr>
        <p:txBody>
          <a:bodyPr/>
          <a:lstStyle/>
          <a:p>
            <a:r>
              <a:rPr lang="en-US" dirty="0"/>
              <a:t>                                 D. 10</a:t>
            </a:r>
          </a:p>
          <a:p>
            <a:r>
              <a:rPr lang="en-US" dirty="0"/>
              <a:t>                             18 – 8 = 10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4670" y="2688160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15</a:t>
            </a:r>
          </a:p>
          <a:p>
            <a:r>
              <a:rPr lang="en-US" sz="3200" dirty="0"/>
              <a:t>B. 5</a:t>
            </a:r>
          </a:p>
          <a:p>
            <a:r>
              <a:rPr lang="en-US" sz="3200" dirty="0"/>
              <a:t>C. 45</a:t>
            </a:r>
          </a:p>
          <a:p>
            <a:r>
              <a:rPr lang="en-US" sz="3200" dirty="0"/>
              <a:t>D. 0.02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4AF794C-CEA4-4531-94C4-CDC7530E0B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330870"/>
              </p:ext>
            </p:extLst>
          </p:nvPr>
        </p:nvGraphicFramePr>
        <p:xfrm>
          <a:off x="1533525" y="658813"/>
          <a:ext cx="10155238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3" imgW="4800600" imgH="634680" progId="Equation.DSMT4">
                  <p:embed/>
                </p:oleObj>
              </mc:Choice>
              <mc:Fallback>
                <p:oleObj name="Equation" r:id="rId3" imgW="48006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3525" y="658813"/>
                        <a:ext cx="10155238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19528" y="922981"/>
            <a:ext cx="10003318" cy="2001892"/>
          </a:xfrm>
        </p:spPr>
        <p:txBody>
          <a:bodyPr/>
          <a:lstStyle/>
          <a:p>
            <a:r>
              <a:rPr lang="en-US" dirty="0"/>
              <a:t>                                     B. 5</a:t>
            </a:r>
          </a:p>
          <a:p>
            <a:r>
              <a:rPr lang="en-US" dirty="0"/>
              <a:t>                                                                   </a:t>
            </a:r>
          </a:p>
          <a:p>
            <a:r>
              <a:rPr lang="en-US" dirty="0"/>
              <a:t>                           </a:t>
            </a:r>
          </a:p>
          <a:p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93B900C-A084-4EF3-8C52-43D35660E1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27744"/>
              </p:ext>
            </p:extLst>
          </p:nvPr>
        </p:nvGraphicFramePr>
        <p:xfrm>
          <a:off x="3663950" y="1762125"/>
          <a:ext cx="4681538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3" imgW="1485720" imgH="393480" progId="Equation.DSMT4">
                  <p:embed/>
                </p:oleObj>
              </mc:Choice>
              <mc:Fallback>
                <p:oleObj name="Equation" r:id="rId3" imgW="1485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3950" y="1762125"/>
                        <a:ext cx="4681538" cy="123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6314" y="2533415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24</a:t>
            </a:r>
          </a:p>
          <a:p>
            <a:r>
              <a:rPr lang="en-US" sz="3200" dirty="0"/>
              <a:t>B. 72</a:t>
            </a:r>
          </a:p>
          <a:p>
            <a:r>
              <a:rPr lang="en-US" sz="3200" dirty="0"/>
              <a:t>C. 2 </a:t>
            </a:r>
          </a:p>
          <a:p>
            <a:r>
              <a:rPr lang="en-US" sz="3200" dirty="0"/>
              <a:t>D. 4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E6A1848-6151-4ED8-A64D-EF1D6D85C3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515136"/>
              </p:ext>
            </p:extLst>
          </p:nvPr>
        </p:nvGraphicFramePr>
        <p:xfrm>
          <a:off x="1717675" y="385763"/>
          <a:ext cx="973772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3911400" imgH="634680" progId="Equation.DSMT4">
                  <p:embed/>
                </p:oleObj>
              </mc:Choice>
              <mc:Fallback>
                <p:oleObj name="Equation" r:id="rId3" imgW="39114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7675" y="385763"/>
                        <a:ext cx="9737725" cy="1579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63040" y="648661"/>
            <a:ext cx="10315892" cy="2001892"/>
          </a:xfrm>
        </p:spPr>
        <p:txBody>
          <a:bodyPr/>
          <a:lstStyle/>
          <a:p>
            <a:r>
              <a:rPr lang="en-US" dirty="0"/>
              <a:t>                                 C. 2</a:t>
            </a:r>
          </a:p>
          <a:p>
            <a:r>
              <a:rPr lang="en-US" dirty="0"/>
              <a:t>                         </a:t>
            </a:r>
          </a:p>
          <a:p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4A5DD47-4330-4F4A-AE97-849C025E1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016998"/>
              </p:ext>
            </p:extLst>
          </p:nvPr>
        </p:nvGraphicFramePr>
        <p:xfrm>
          <a:off x="3069844" y="1776667"/>
          <a:ext cx="4345940" cy="1141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3" imgW="1498320" imgH="393480" progId="Equation.DSMT4">
                  <p:embed/>
                </p:oleObj>
              </mc:Choice>
              <mc:Fallback>
                <p:oleObj name="Equation" r:id="rId3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9844" y="1776667"/>
                        <a:ext cx="4345940" cy="1141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32965" y="0"/>
            <a:ext cx="10461811" cy="2568388"/>
          </a:xfrm>
        </p:spPr>
        <p:txBody>
          <a:bodyPr/>
          <a:lstStyle/>
          <a:p>
            <a:r>
              <a:rPr lang="en-US" dirty="0"/>
              <a:t>Maria has a 3.5’ by 10’ rectangle shaped green tile.  What is the area for this rectangle shaped green tile in square feet?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1859817" y="1928308"/>
            <a:ext cx="6096000" cy="21225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2.86</a:t>
            </a:r>
          </a:p>
          <a:p>
            <a:r>
              <a:rPr lang="en-US" sz="3200" dirty="0"/>
              <a:t>B. 17.5</a:t>
            </a:r>
          </a:p>
          <a:p>
            <a:r>
              <a:rPr lang="en-US" sz="3200" dirty="0"/>
              <a:t>C. 35</a:t>
            </a:r>
          </a:p>
          <a:p>
            <a:r>
              <a:rPr lang="en-US" sz="3200" dirty="0"/>
              <a:t>D. 70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CFEFC7-1340-4AD2-A881-31E99CF4A5D1}"/>
              </a:ext>
            </a:extLst>
          </p:cNvPr>
          <p:cNvSpPr/>
          <p:nvPr/>
        </p:nvSpPr>
        <p:spPr>
          <a:xfrm>
            <a:off x="6763870" y="2128946"/>
            <a:ext cx="1582615" cy="1180653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7416" y="1108089"/>
            <a:ext cx="2508648" cy="2001892"/>
          </a:xfrm>
        </p:spPr>
        <p:txBody>
          <a:bodyPr/>
          <a:lstStyle/>
          <a:p>
            <a:r>
              <a:rPr lang="en-US" dirty="0"/>
              <a:t>C. 35</a:t>
            </a:r>
          </a:p>
          <a:p>
            <a:r>
              <a:rPr lang="en-US" dirty="0"/>
              <a:t>3.5 x 10 = 35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34904" y="439052"/>
            <a:ext cx="10519863" cy="2001892"/>
          </a:xfrm>
        </p:spPr>
        <p:txBody>
          <a:bodyPr/>
          <a:lstStyle/>
          <a:p>
            <a:r>
              <a:rPr lang="en-US" dirty="0"/>
              <a:t>Bob has a yellow cardboard triangle with a length of 6 centimeters and a height of 14 centimeters.  What is the area of this right triangle in square centimeters?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1598324" y="2294553"/>
            <a:ext cx="6096000" cy="21225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42</a:t>
            </a:r>
          </a:p>
          <a:p>
            <a:r>
              <a:rPr lang="en-US" sz="3200" dirty="0"/>
              <a:t>B. 21</a:t>
            </a:r>
          </a:p>
          <a:p>
            <a:r>
              <a:rPr lang="en-US" sz="3200" dirty="0"/>
              <a:t>C. 72</a:t>
            </a:r>
          </a:p>
          <a:p>
            <a:r>
              <a:rPr lang="en-US" sz="3200" dirty="0"/>
              <a:t>D. 84</a:t>
            </a: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BC5A7208-E657-4F8B-8CA5-5E3D2426D579}"/>
              </a:ext>
            </a:extLst>
          </p:cNvPr>
          <p:cNvSpPr/>
          <p:nvPr/>
        </p:nvSpPr>
        <p:spPr>
          <a:xfrm>
            <a:off x="8364415" y="2440944"/>
            <a:ext cx="457200" cy="106934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97950" y="1003238"/>
            <a:ext cx="8885530" cy="2001892"/>
          </a:xfrm>
        </p:spPr>
        <p:txBody>
          <a:bodyPr/>
          <a:lstStyle/>
          <a:p>
            <a:r>
              <a:rPr lang="en-US" dirty="0"/>
              <a:t>B. 42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63AAAD9-43EE-4250-B982-DDE537F58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975184"/>
              </p:ext>
            </p:extLst>
          </p:nvPr>
        </p:nvGraphicFramePr>
        <p:xfrm>
          <a:off x="2061972" y="2188146"/>
          <a:ext cx="5134784" cy="139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3" imgW="1447560" imgH="393480" progId="Equation.DSMT4">
                  <p:embed/>
                </p:oleObj>
              </mc:Choice>
              <mc:Fallback>
                <p:oleObj name="Equation" r:id="rId3" imgW="1447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1972" y="2188146"/>
                        <a:ext cx="5134784" cy="1396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53988" y="260310"/>
            <a:ext cx="10287000" cy="2001892"/>
          </a:xfrm>
        </p:spPr>
        <p:txBody>
          <a:bodyPr/>
          <a:lstStyle/>
          <a:p>
            <a:r>
              <a:rPr lang="en-US" dirty="0"/>
              <a:t>Joey has four triangle shaped mouse pads with the dimensions of 3” base x 4” height.  The four triangle shaped mouse pads were placed together to form a </a:t>
            </a:r>
            <a:r>
              <a:rPr lang="en-US"/>
              <a:t>diamond shape.  </a:t>
            </a:r>
            <a:r>
              <a:rPr lang="en-US" dirty="0"/>
              <a:t>What is the total area, in square inches, for the four triangle shaped mouse pads?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68799" y="1990008"/>
            <a:ext cx="6096000" cy="239950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3200" dirty="0"/>
              <a:t>A. 12  </a:t>
            </a:r>
          </a:p>
          <a:p>
            <a:r>
              <a:rPr lang="en-US" sz="3200" dirty="0"/>
              <a:t>B. 24</a:t>
            </a:r>
          </a:p>
          <a:p>
            <a:r>
              <a:rPr lang="en-US" sz="3200" dirty="0"/>
              <a:t>C. 48</a:t>
            </a:r>
          </a:p>
          <a:p>
            <a:r>
              <a:rPr lang="en-US" sz="3200" dirty="0"/>
              <a:t>D. 6</a:t>
            </a: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22272C9B-1C59-48D6-9B1D-BDC758DD5931}"/>
              </a:ext>
            </a:extLst>
          </p:cNvPr>
          <p:cNvSpPr/>
          <p:nvPr/>
        </p:nvSpPr>
        <p:spPr>
          <a:xfrm>
            <a:off x="7979610" y="2708730"/>
            <a:ext cx="1050290" cy="128319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7A72661F-47F5-4F1A-B4CE-37E6266E9618}"/>
              </a:ext>
            </a:extLst>
          </p:cNvPr>
          <p:cNvSpPr/>
          <p:nvPr/>
        </p:nvSpPr>
        <p:spPr>
          <a:xfrm flipH="1">
            <a:off x="6871915" y="2708703"/>
            <a:ext cx="1050290" cy="128319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9F60AE1-3C08-4B47-825F-3DBCA1656A09}"/>
              </a:ext>
            </a:extLst>
          </p:cNvPr>
          <p:cNvSpPr/>
          <p:nvPr/>
        </p:nvSpPr>
        <p:spPr>
          <a:xfrm flipV="1">
            <a:off x="7979610" y="4070569"/>
            <a:ext cx="1050290" cy="128319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6DF018-AEF4-4B2E-BB33-79DB27749A57}"/>
              </a:ext>
            </a:extLst>
          </p:cNvPr>
          <p:cNvSpPr/>
          <p:nvPr/>
        </p:nvSpPr>
        <p:spPr>
          <a:xfrm flipH="1" flipV="1">
            <a:off x="6871915" y="4060555"/>
            <a:ext cx="1050290" cy="128319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21561" y="176222"/>
            <a:ext cx="8885530" cy="2001892"/>
          </a:xfrm>
        </p:spPr>
        <p:txBody>
          <a:bodyPr/>
          <a:lstStyle/>
          <a:p>
            <a:r>
              <a:rPr lang="en-US" dirty="0"/>
              <a:t>What is the value of x which makes the equation true?.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2" name="Rectangle 1"/>
          <p:cNvSpPr/>
          <p:nvPr/>
        </p:nvSpPr>
        <p:spPr>
          <a:xfrm>
            <a:off x="4434973" y="1593339"/>
            <a:ext cx="1431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3200" dirty="0"/>
              <a:t>5x = 30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0634" y="2800581"/>
            <a:ext cx="132921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35</a:t>
            </a:r>
          </a:p>
          <a:p>
            <a:pPr marL="514350" indent="-514350">
              <a:buAutoNum type="alphaUcPeriod"/>
            </a:pPr>
            <a:r>
              <a:rPr lang="en-US" sz="3200" dirty="0"/>
              <a:t>25</a:t>
            </a:r>
          </a:p>
          <a:p>
            <a:pPr marL="514350" indent="-514350">
              <a:buAutoNum type="alphaUcPeriod"/>
            </a:pPr>
            <a:r>
              <a:rPr lang="en-US" sz="3200" dirty="0"/>
              <a:t>150</a:t>
            </a:r>
          </a:p>
          <a:p>
            <a:pPr marL="514350" indent="-514350">
              <a:buAutoNum type="alphaUcPeriod"/>
            </a:pPr>
            <a:r>
              <a:rPr lang="en-US" sz="3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183460" y="1314940"/>
            <a:ext cx="8885530" cy="2384395"/>
          </a:xfrm>
        </p:spPr>
        <p:txBody>
          <a:bodyPr/>
          <a:lstStyle/>
          <a:p>
            <a:r>
              <a:rPr lang="en-US" dirty="0"/>
              <a:t>(3 x 4) x 4 =     (12) x 4 = 6 x 4 = 24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</a:t>
            </a:r>
          </a:p>
        </p:txBody>
      </p:sp>
      <p:sp>
        <p:nvSpPr>
          <p:cNvPr id="3" name="Rectangle 2"/>
          <p:cNvSpPr/>
          <p:nvPr/>
        </p:nvSpPr>
        <p:spPr>
          <a:xfrm>
            <a:off x="4845558" y="913513"/>
            <a:ext cx="1018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B. 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011680C-5690-4CE6-A69C-BC35412BB4BC}"/>
                  </a:ext>
                </a:extLst>
              </p:cNvPr>
              <p:cNvSpPr txBox="1"/>
              <p:nvPr/>
            </p:nvSpPr>
            <p:spPr>
              <a:xfrm>
                <a:off x="2856370" y="2113279"/>
                <a:ext cx="327090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011680C-5690-4CE6-A69C-BC35412BB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370" y="2113279"/>
                <a:ext cx="327090" cy="7877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EF193E9-7D3D-4770-92E1-35920BA2C14C}"/>
                  </a:ext>
                </a:extLst>
              </p:cNvPr>
              <p:cNvSpPr txBox="1"/>
              <p:nvPr/>
            </p:nvSpPr>
            <p:spPr>
              <a:xfrm>
                <a:off x="5295322" y="2113279"/>
                <a:ext cx="327090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EF193E9-7D3D-4770-92E1-35920BA2C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322" y="2113279"/>
                <a:ext cx="327090" cy="7877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97950" y="228037"/>
            <a:ext cx="9890776" cy="2001892"/>
          </a:xfrm>
        </p:spPr>
        <p:txBody>
          <a:bodyPr/>
          <a:lstStyle/>
          <a:p>
            <a:r>
              <a:rPr lang="en-US" dirty="0"/>
              <a:t>Mrs. Wilson cut a 8” by 4” cake exactly in half.  She at the first half but left the second half for her sister.  What is the area of the second half of cake in square inches?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1102" y="1942652"/>
            <a:ext cx="6096000" cy="21225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</a:t>
            </a:r>
          </a:p>
          <a:p>
            <a:r>
              <a:rPr lang="en-US" sz="3200" dirty="0"/>
              <a:t>B. 18</a:t>
            </a:r>
          </a:p>
          <a:p>
            <a:r>
              <a:rPr lang="en-US" sz="3200" dirty="0"/>
              <a:t>C. 36</a:t>
            </a:r>
          </a:p>
          <a:p>
            <a:r>
              <a:rPr lang="en-US" sz="3200" dirty="0"/>
              <a:t>D. 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40F019-D1CC-4760-9306-BF7E7D9B0259}"/>
              </a:ext>
            </a:extLst>
          </p:cNvPr>
          <p:cNvSpPr/>
          <p:nvPr/>
        </p:nvSpPr>
        <p:spPr>
          <a:xfrm>
            <a:off x="3919728" y="2233142"/>
            <a:ext cx="18288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636F8C-1CBF-4FEF-8589-F834553084D6}"/>
              </a:ext>
            </a:extLst>
          </p:cNvPr>
          <p:cNvSpPr/>
          <p:nvPr/>
        </p:nvSpPr>
        <p:spPr>
          <a:xfrm>
            <a:off x="6443474" y="2229929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4FE2C-F77A-4D49-84AB-C8F320BDE330}"/>
              </a:ext>
            </a:extLst>
          </p:cNvPr>
          <p:cNvSpPr/>
          <p:nvPr/>
        </p:nvSpPr>
        <p:spPr>
          <a:xfrm>
            <a:off x="7758332" y="2229929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520552" y="2428054"/>
            <a:ext cx="8885530" cy="2001892"/>
          </a:xfrm>
        </p:spPr>
        <p:txBody>
          <a:bodyPr/>
          <a:lstStyle/>
          <a:p>
            <a:r>
              <a:rPr lang="en-US" dirty="0"/>
              <a:t>(8x 4)/ 2 = (32)/2 = 16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2520552" y="1508169"/>
            <a:ext cx="1038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A. 16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89649" y="-140677"/>
            <a:ext cx="10438228" cy="2359855"/>
          </a:xfrm>
        </p:spPr>
        <p:txBody>
          <a:bodyPr/>
          <a:lstStyle/>
          <a:p>
            <a:r>
              <a:rPr lang="en-US" dirty="0"/>
              <a:t>Samantha cuts three 8” by 12” triangles out of construction paper. What is the total area of all three triangles in square inches?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697502" y="2626129"/>
            <a:ext cx="6096000" cy="21225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48</a:t>
            </a:r>
          </a:p>
          <a:p>
            <a:r>
              <a:rPr lang="en-US" sz="3200" dirty="0"/>
              <a:t>B. 96</a:t>
            </a:r>
          </a:p>
          <a:p>
            <a:r>
              <a:rPr lang="en-US" sz="3200" dirty="0"/>
              <a:t>C. 72</a:t>
            </a:r>
          </a:p>
          <a:p>
            <a:r>
              <a:rPr lang="en-US" sz="3200" dirty="0"/>
              <a:t>D. 144                            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AE663401-2D19-4AAC-B472-B48B51BE8651}"/>
              </a:ext>
            </a:extLst>
          </p:cNvPr>
          <p:cNvSpPr/>
          <p:nvPr/>
        </p:nvSpPr>
        <p:spPr>
          <a:xfrm>
            <a:off x="4432559" y="2168929"/>
            <a:ext cx="1371600" cy="9144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6E675CE-A683-489D-B67C-147BB1D4F8A2}"/>
              </a:ext>
            </a:extLst>
          </p:cNvPr>
          <p:cNvSpPr/>
          <p:nvPr/>
        </p:nvSpPr>
        <p:spPr>
          <a:xfrm>
            <a:off x="6237263" y="2168929"/>
            <a:ext cx="1371600" cy="9144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71A2A7D-F47C-4FD6-AE38-7FD082E5A849}"/>
              </a:ext>
            </a:extLst>
          </p:cNvPr>
          <p:cNvSpPr/>
          <p:nvPr/>
        </p:nvSpPr>
        <p:spPr>
          <a:xfrm>
            <a:off x="7994138" y="2219178"/>
            <a:ext cx="1371600" cy="9144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51900" y="781965"/>
            <a:ext cx="8885530" cy="2001892"/>
          </a:xfrm>
        </p:spPr>
        <p:txBody>
          <a:bodyPr/>
          <a:lstStyle/>
          <a:p>
            <a:r>
              <a:rPr lang="en-US" dirty="0"/>
              <a:t>D. 144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A6BCFC5-8222-4505-87BD-A3A8E47301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457891"/>
              </p:ext>
            </p:extLst>
          </p:nvPr>
        </p:nvGraphicFramePr>
        <p:xfrm>
          <a:off x="1887538" y="2082800"/>
          <a:ext cx="8418512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3" imgW="2361960" imgH="393480" progId="Equation.DSMT4">
                  <p:embed/>
                </p:oleObj>
              </mc:Choice>
              <mc:Fallback>
                <p:oleObj name="Equation" r:id="rId3" imgW="2361960" imgH="393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055414C-DDC0-4916-836B-BC673A8F0F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7538" y="2082800"/>
                        <a:ext cx="8418512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-526615" y="891260"/>
            <a:ext cx="10584873" cy="2001892"/>
          </a:xfrm>
        </p:spPr>
        <p:txBody>
          <a:bodyPr/>
          <a:lstStyle/>
          <a:p>
            <a:r>
              <a:rPr lang="en-US" dirty="0"/>
              <a:t>                                                   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6778" y="-174291"/>
            <a:ext cx="104183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dirty="0"/>
              <a:t>Please choose the correct answer to make the conversion below true. </a:t>
            </a:r>
          </a:p>
          <a:p>
            <a:r>
              <a:rPr lang="en-US" sz="3200" dirty="0"/>
              <a:t>                             ___ pounds = 80 ounces</a:t>
            </a:r>
          </a:p>
          <a:p>
            <a:r>
              <a:rPr lang="en-US" sz="3200" dirty="0"/>
              <a:t>                                 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6778" y="2276254"/>
            <a:ext cx="6096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pPr marL="514350" indent="-514350">
              <a:buAutoNum type="alphaUcPeriod"/>
            </a:pPr>
            <a:r>
              <a:rPr lang="en-US" sz="3200" dirty="0"/>
              <a:t>5</a:t>
            </a:r>
          </a:p>
          <a:p>
            <a:pPr marL="514350" indent="-514350">
              <a:buAutoNum type="alphaUcPeriod"/>
            </a:pPr>
            <a:r>
              <a:rPr lang="en-US" sz="3200" dirty="0"/>
              <a:t>2</a:t>
            </a:r>
          </a:p>
          <a:p>
            <a:pPr marL="514350" indent="-514350">
              <a:buAutoNum type="alphaUcPeriod"/>
            </a:pPr>
            <a:r>
              <a:rPr lang="en-US" sz="3200" dirty="0"/>
              <a:t>7</a:t>
            </a:r>
          </a:p>
          <a:p>
            <a:pPr marL="514350" indent="-514350">
              <a:buAutoNum type="alphaUcPeriod"/>
            </a:pPr>
            <a:r>
              <a:rPr lang="en-US" sz="3200" dirty="0"/>
              <a:t>8</a:t>
            </a:r>
          </a:p>
          <a:p>
            <a:r>
              <a:rPr lang="en-US" sz="3200" dirty="0"/>
              <a:t>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841679" y="1873956"/>
            <a:ext cx="8885530" cy="2112827"/>
          </a:xfrm>
        </p:spPr>
        <p:txBody>
          <a:bodyPr/>
          <a:lstStyle/>
          <a:p>
            <a:r>
              <a:rPr lang="fr-FR" dirty="0"/>
              <a:t>                                            A. 5</a:t>
            </a:r>
          </a:p>
          <a:p>
            <a:r>
              <a:rPr lang="fr-FR" dirty="0"/>
              <a:t>                            1 pound = 16 ounces</a:t>
            </a:r>
          </a:p>
          <a:p>
            <a:r>
              <a:rPr lang="fr-FR" dirty="0"/>
              <a:t>                           5 pounds = 5(16)= 80 ounces</a:t>
            </a:r>
          </a:p>
          <a:p>
            <a:r>
              <a:rPr lang="fr-FR" dirty="0"/>
              <a:t>                  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94148" y="224727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to make the conversion below true. </a:t>
            </a:r>
          </a:p>
          <a:p>
            <a:r>
              <a:rPr lang="en-US" dirty="0"/>
              <a:t>                                       </a:t>
            </a:r>
          </a:p>
          <a:p>
            <a:r>
              <a:rPr lang="en-US" dirty="0"/>
              <a:t>                                   ___fluid ounces = 8 cups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994148" y="2708541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8</a:t>
            </a:r>
          </a:p>
          <a:p>
            <a:pPr marL="514350" indent="-514350">
              <a:buAutoNum type="alphaUcPeriod"/>
            </a:pPr>
            <a:r>
              <a:rPr lang="en-US" sz="3200" dirty="0"/>
              <a:t>64</a:t>
            </a:r>
          </a:p>
          <a:p>
            <a:pPr marL="514350" indent="-514350">
              <a:buAutoNum type="alphaUcPeriod"/>
            </a:pPr>
            <a:r>
              <a:rPr lang="en-US" sz="3200" dirty="0"/>
              <a:t>24</a:t>
            </a:r>
          </a:p>
          <a:p>
            <a:pPr marL="514350" indent="-514350">
              <a:buAutoNum type="alphaUcPeriod"/>
            </a:pPr>
            <a:r>
              <a:rPr lang="en-US" sz="3200" dirty="0"/>
              <a:t>32   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71885" y="1659988"/>
            <a:ext cx="8885530" cy="2001892"/>
          </a:xfrm>
        </p:spPr>
        <p:txBody>
          <a:bodyPr/>
          <a:lstStyle/>
          <a:p>
            <a:r>
              <a:rPr lang="en-US" dirty="0"/>
              <a:t>                                           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3" name="Rectangle 2"/>
          <p:cNvSpPr/>
          <p:nvPr/>
        </p:nvSpPr>
        <p:spPr>
          <a:xfrm>
            <a:off x="2082017" y="2076159"/>
            <a:ext cx="96785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                                               B. 64</a:t>
            </a:r>
          </a:p>
          <a:p>
            <a:r>
              <a:rPr lang="en-US" sz="3200" dirty="0"/>
              <a:t>                                     8 fluid ounces = 1 cup</a:t>
            </a:r>
          </a:p>
          <a:p>
            <a:r>
              <a:rPr lang="en-US" sz="3200" dirty="0"/>
              <a:t>                                            8 x 8 = 64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2021789" y="176221"/>
                <a:ext cx="8885530" cy="985067"/>
              </a:xfrm>
            </p:spPr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                                    D. 6</a:t>
                </a:r>
              </a:p>
              <a:p>
                <a:r>
                  <a:rPr lang="en-US" dirty="0"/>
                  <a:t>                                    5x = 30</a:t>
                </a:r>
              </a:p>
              <a:p>
                <a:r>
                  <a:rPr lang="en-US" dirty="0"/>
                  <a:t>  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5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5</a:t>
                </a:r>
              </a:p>
              <a:p>
                <a:r>
                  <a:rPr lang="en-US" dirty="0"/>
                  <a:t>                                      x = 6              </a:t>
                </a:r>
              </a:p>
              <a:p>
                <a:r>
                  <a:rPr lang="en-US" dirty="0"/>
                  <a:t>                                     check</a:t>
                </a:r>
              </a:p>
              <a:p>
                <a:r>
                  <a:rPr lang="en-US" dirty="0"/>
                  <a:t>                                  5(6) = 30</a:t>
                </a: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2021789" y="176221"/>
                <a:ext cx="8885530" cy="985067"/>
              </a:xfrm>
              <a:blipFill>
                <a:blip r:embed="rId2"/>
                <a:stretch>
                  <a:fillRect b="-330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121561" y="314097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to make the conversion below true. </a:t>
            </a:r>
          </a:p>
          <a:p>
            <a:endParaRPr lang="en-US" dirty="0"/>
          </a:p>
          <a:p>
            <a:r>
              <a:rPr lang="en-US" dirty="0"/>
              <a:t>                                      ___kilograms = 440 pounds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21561" y="284228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100</a:t>
            </a:r>
          </a:p>
          <a:p>
            <a:pPr marL="514350" indent="-514350">
              <a:buAutoNum type="alphaUcPeriod"/>
            </a:pPr>
            <a:r>
              <a:rPr lang="en-US" sz="3200" dirty="0"/>
              <a:t>200</a:t>
            </a:r>
          </a:p>
          <a:p>
            <a:pPr marL="514350" indent="-514350">
              <a:buAutoNum type="alphaUcPeriod"/>
            </a:pPr>
            <a:r>
              <a:rPr lang="en-US" sz="3200" dirty="0"/>
              <a:t>440</a:t>
            </a:r>
          </a:p>
          <a:p>
            <a:pPr marL="514350" indent="-514350">
              <a:buAutoNum type="alphaUcPeriod"/>
            </a:pPr>
            <a:r>
              <a:rPr lang="en-US" sz="3200" dirty="0"/>
              <a:t>484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1650088" y="1276294"/>
                <a:ext cx="8885530" cy="2001892"/>
              </a:xfrm>
            </p:spPr>
            <p:txBody>
              <a:bodyPr/>
              <a:lstStyle/>
              <a:p>
                <a:br>
                  <a:rPr lang="en-US" dirty="0"/>
                </a:br>
                <a:r>
                  <a:rPr lang="en-US" dirty="0"/>
                  <a:t>                                           B. 200</a:t>
                </a:r>
              </a:p>
              <a:p>
                <a:r>
                  <a:rPr lang="en-US" dirty="0"/>
                  <a:t>                                   1 pound = 2.2 kilograms</a:t>
                </a:r>
              </a:p>
              <a:p>
                <a:r>
                  <a:rPr lang="en-US" dirty="0"/>
                  <a:t>                                       440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2.2 = 200</a:t>
                </a: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1650088" y="1276294"/>
                <a:ext cx="8885530" cy="2001892"/>
              </a:xfrm>
              <a:blipFill>
                <a:blip r:embed="rId2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75854" y="212819"/>
            <a:ext cx="10716146" cy="2001892"/>
          </a:xfrm>
        </p:spPr>
        <p:txBody>
          <a:bodyPr/>
          <a:lstStyle/>
          <a:p>
            <a:r>
              <a:rPr lang="en-US" dirty="0"/>
              <a:t>Please choose the correct answer to make the conversion below true. </a:t>
            </a:r>
          </a:p>
          <a:p>
            <a:endParaRPr lang="en-US" dirty="0"/>
          </a:p>
          <a:p>
            <a:r>
              <a:rPr lang="en-US" dirty="0"/>
              <a:t>                           ___miles = 200 kilometers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5854" y="2535592"/>
            <a:ext cx="6096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3200" dirty="0"/>
              <a:t>A. 440</a:t>
            </a:r>
          </a:p>
          <a:p>
            <a:r>
              <a:rPr lang="en-US" sz="3200" dirty="0"/>
              <a:t>B. 90.91</a:t>
            </a:r>
          </a:p>
          <a:p>
            <a:r>
              <a:rPr lang="en-US" sz="3200" dirty="0"/>
              <a:t>C. 124</a:t>
            </a:r>
          </a:p>
          <a:p>
            <a:r>
              <a:rPr lang="en-US" sz="3200" dirty="0"/>
              <a:t>D. 600         </a:t>
            </a:r>
            <a:r>
              <a:rPr lang="en-US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69815" y="1359847"/>
            <a:ext cx="8885530" cy="2001892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                                          C. 124</a:t>
            </a:r>
          </a:p>
          <a:p>
            <a:r>
              <a:rPr lang="en-US" dirty="0"/>
              <a:t>                               0.62 miles = 1 kilometer</a:t>
            </a:r>
          </a:p>
          <a:p>
            <a:r>
              <a:rPr lang="en-US" dirty="0"/>
              <a:t>                                      200 x 0.62 = 124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60995" y="623380"/>
            <a:ext cx="10087086" cy="2001892"/>
          </a:xfrm>
        </p:spPr>
        <p:txBody>
          <a:bodyPr/>
          <a:lstStyle/>
          <a:p>
            <a:r>
              <a:rPr lang="en-US" dirty="0"/>
              <a:t>Please choose the correct answer to make the conversion below true. </a:t>
            </a:r>
          </a:p>
          <a:p>
            <a:endParaRPr lang="en-US" dirty="0"/>
          </a:p>
          <a:p>
            <a:r>
              <a:rPr lang="en-US" dirty="0"/>
              <a:t>                           ___ inches = 12 meters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760995" y="2913242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240</a:t>
            </a:r>
          </a:p>
          <a:p>
            <a:r>
              <a:rPr lang="en-US" sz="3200" dirty="0"/>
              <a:t>B. 354.33</a:t>
            </a:r>
          </a:p>
          <a:p>
            <a:r>
              <a:rPr lang="en-US" sz="3200" dirty="0"/>
              <a:t>C. 0.305</a:t>
            </a:r>
          </a:p>
          <a:p>
            <a:r>
              <a:rPr lang="en-US" sz="3200" dirty="0"/>
              <a:t>D. 472.44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02528" y="1513952"/>
            <a:ext cx="10120133" cy="200189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                                             D. 472.44</a:t>
            </a:r>
          </a:p>
          <a:p>
            <a:r>
              <a:rPr lang="en-US" dirty="0"/>
              <a:t>                                     39.37 inches = 1 meter</a:t>
            </a:r>
          </a:p>
          <a:p>
            <a:r>
              <a:rPr lang="en-US" dirty="0"/>
              <a:t>                                          39.37 x 12 = 472.44</a:t>
            </a:r>
          </a:p>
          <a:p>
            <a:r>
              <a:rPr lang="en-US" dirty="0"/>
              <a:t>                                                                           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21561" y="193075"/>
            <a:ext cx="8885530" cy="200189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William can carve 14 wooden figures in seven hours.  How many wooden carvings can he make in twenty-one hours?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2729" y="1986227"/>
            <a:ext cx="132921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28</a:t>
            </a:r>
          </a:p>
          <a:p>
            <a:pPr marL="514350" indent="-514350">
              <a:buAutoNum type="alphaUcPeriod"/>
            </a:pPr>
            <a:r>
              <a:rPr lang="en-US" sz="3200" dirty="0"/>
              <a:t>147</a:t>
            </a:r>
          </a:p>
          <a:p>
            <a:pPr marL="514350" indent="-514350">
              <a:buAutoNum type="alphaUcPeriod"/>
            </a:pPr>
            <a:r>
              <a:rPr lang="en-US" sz="3200" dirty="0"/>
              <a:t>21</a:t>
            </a:r>
          </a:p>
          <a:p>
            <a:pPr marL="514350" indent="-514350">
              <a:buAutoNum type="alphaUcPeriod"/>
            </a:pPr>
            <a:r>
              <a:rPr lang="en-US" sz="3200" dirty="0"/>
              <a:t>42</a:t>
            </a:r>
          </a:p>
          <a:p>
            <a:pPr marL="514350" indent="-514350">
              <a:buAutoNum type="alphaUcPeriod"/>
            </a:pPr>
            <a:endParaRPr lang="en-US" sz="3200" dirty="0"/>
          </a:p>
        </p:txBody>
      </p:sp>
      <p:pic>
        <p:nvPicPr>
          <p:cNvPr id="11266" name="Picture 2" descr="7caad8f2-4ea8-40a6-ac10-038f099ddd44@namprd17">
            <a:extLst>
              <a:ext uri="{FF2B5EF4-FFF2-40B4-BE49-F238E27FC236}">
                <a16:creationId xmlns:a16="http://schemas.microsoft.com/office/drawing/2014/main" id="{E5B35F4A-77BA-4284-B45C-42F340CD5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19471" y="2254345"/>
            <a:ext cx="3467291" cy="260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80438" y="779448"/>
            <a:ext cx="8885530" cy="138768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                                   D. 42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E40826F-739B-48FF-890A-483307A3F9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329736"/>
              </p:ext>
            </p:extLst>
          </p:nvPr>
        </p:nvGraphicFramePr>
        <p:xfrm>
          <a:off x="5016500" y="1819275"/>
          <a:ext cx="2159000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3" imgW="749160" imgH="1041120" progId="Equation.DSMT4">
                  <p:embed/>
                </p:oleObj>
              </mc:Choice>
              <mc:Fallback>
                <p:oleObj name="Equation" r:id="rId3" imgW="74916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6500" y="1819275"/>
                        <a:ext cx="2159000" cy="300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45091" y="0"/>
            <a:ext cx="8885530" cy="200189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Billy’s dog Fido walks eight yards in three hours.  How far does Fido walk in yards in six hours?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Rectangle 1"/>
          <p:cNvSpPr/>
          <p:nvPr/>
        </p:nvSpPr>
        <p:spPr>
          <a:xfrm>
            <a:off x="2865120" y="1889034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36</a:t>
            </a:r>
          </a:p>
          <a:p>
            <a:r>
              <a:rPr lang="en-US" sz="3200" dirty="0"/>
              <a:t>B. 4</a:t>
            </a:r>
          </a:p>
          <a:p>
            <a:r>
              <a:rPr lang="en-US" sz="3200" dirty="0"/>
              <a:t>C. 24</a:t>
            </a:r>
          </a:p>
          <a:p>
            <a:r>
              <a:rPr lang="en-US" sz="3200" dirty="0"/>
              <a:t>D. 16</a:t>
            </a:r>
          </a:p>
        </p:txBody>
      </p:sp>
      <p:pic>
        <p:nvPicPr>
          <p:cNvPr id="13314" name="Picture 2" descr="7e2881e6-fddc-4bea-80f5-340577a5d8bd@namprd17">
            <a:extLst>
              <a:ext uri="{FF2B5EF4-FFF2-40B4-BE49-F238E27FC236}">
                <a16:creationId xmlns:a16="http://schemas.microsoft.com/office/drawing/2014/main" id="{4513316D-3F68-4F57-9514-4DAA517AD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087" y="1777413"/>
            <a:ext cx="4866323" cy="364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94079" y="176222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for the problem below.</a:t>
            </a:r>
          </a:p>
          <a:p>
            <a:r>
              <a:rPr lang="en-US" dirty="0"/>
              <a:t>                     g + 50 = 75   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5" name="Rectangle 4"/>
          <p:cNvSpPr/>
          <p:nvPr/>
        </p:nvSpPr>
        <p:spPr>
          <a:xfrm>
            <a:off x="2118493" y="2709761"/>
            <a:ext cx="132921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125</a:t>
            </a:r>
          </a:p>
          <a:p>
            <a:pPr marL="514350" indent="-514350">
              <a:buAutoNum type="alphaUcPeriod"/>
            </a:pPr>
            <a:r>
              <a:rPr lang="en-US" sz="3200" dirty="0"/>
              <a:t>25</a:t>
            </a:r>
          </a:p>
          <a:p>
            <a:pPr marL="514350" indent="-514350">
              <a:buAutoNum type="alphaUcPeriod"/>
            </a:pPr>
            <a:r>
              <a:rPr lang="en-US" sz="3200" dirty="0"/>
              <a:t>75</a:t>
            </a:r>
          </a:p>
          <a:p>
            <a:pPr marL="514350" indent="-514350">
              <a:buAutoNum type="alphaUcPeriod"/>
            </a:pPr>
            <a:r>
              <a:rPr lang="en-US" sz="32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50088" y="1414625"/>
            <a:ext cx="8885530" cy="2001892"/>
          </a:xfrm>
        </p:spPr>
        <p:txBody>
          <a:bodyPr/>
          <a:lstStyle/>
          <a:p>
            <a:r>
              <a:rPr lang="en-US" dirty="0"/>
              <a:t>                     D. 16</a:t>
            </a:r>
          </a:p>
          <a:p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026E95E-563E-44A2-A82D-2231694582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009576"/>
              </p:ext>
            </p:extLst>
          </p:nvPr>
        </p:nvGraphicFramePr>
        <p:xfrm>
          <a:off x="3669792" y="2111184"/>
          <a:ext cx="1624584" cy="2775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3" imgW="609480" imgH="1041120" progId="Equation.DSMT4">
                  <p:embed/>
                </p:oleObj>
              </mc:Choice>
              <mc:Fallback>
                <p:oleObj name="Equation" r:id="rId3" imgW="60948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9792" y="2111184"/>
                        <a:ext cx="1624584" cy="2775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30121" y="329184"/>
            <a:ext cx="8885530" cy="2001892"/>
          </a:xfrm>
        </p:spPr>
        <p:txBody>
          <a:bodyPr/>
          <a:lstStyle/>
          <a:p>
            <a:r>
              <a:rPr lang="en-US" dirty="0"/>
              <a:t>A machine produces eighteen plastic snowmen every six seconds.  Approximately, how many plastic snowmen will be made in 54 minutes?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Rectangle 1"/>
          <p:cNvSpPr/>
          <p:nvPr/>
        </p:nvSpPr>
        <p:spPr>
          <a:xfrm>
            <a:off x="2121561" y="2151727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108</a:t>
            </a:r>
          </a:p>
          <a:p>
            <a:r>
              <a:rPr lang="en-US" sz="3200" dirty="0"/>
              <a:t>B. 324</a:t>
            </a:r>
          </a:p>
          <a:p>
            <a:r>
              <a:rPr lang="en-US" sz="3200" dirty="0"/>
              <a:t>C. 72</a:t>
            </a:r>
          </a:p>
          <a:p>
            <a:r>
              <a:rPr lang="en-US" sz="3200" dirty="0"/>
              <a:t>D. 40</a:t>
            </a:r>
          </a:p>
        </p:txBody>
      </p:sp>
      <p:pic>
        <p:nvPicPr>
          <p:cNvPr id="12290" name="Picture 2" descr="9504ec55-6427-465f-a39d-4c0d97282aa6@namprd17">
            <a:extLst>
              <a:ext uri="{FF2B5EF4-FFF2-40B4-BE49-F238E27FC236}">
                <a16:creationId xmlns:a16="http://schemas.microsoft.com/office/drawing/2014/main" id="{6D93E667-68BE-4193-A8A7-04BB809EC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21735" y="2305078"/>
            <a:ext cx="3406435" cy="255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79688" y="806239"/>
            <a:ext cx="8885530" cy="976841"/>
          </a:xfrm>
        </p:spPr>
        <p:txBody>
          <a:bodyPr/>
          <a:lstStyle/>
          <a:p>
            <a:r>
              <a:rPr lang="en-US" dirty="0"/>
              <a:t>                                  C. 72</a:t>
            </a:r>
          </a:p>
          <a:p>
            <a:r>
              <a:rPr lang="en-US" dirty="0"/>
              <a:t>                  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8F2E0AB-D377-45BA-9D46-D4CE1BD3F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59634"/>
              </p:ext>
            </p:extLst>
          </p:nvPr>
        </p:nvGraphicFramePr>
        <p:xfrm>
          <a:off x="4992688" y="1581150"/>
          <a:ext cx="1992312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3" imgW="685800" imgH="1041120" progId="Equation.DSMT4">
                  <p:embed/>
                </p:oleObj>
              </mc:Choice>
              <mc:Fallback>
                <p:oleObj name="Equation" r:id="rId3" imgW="68580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2688" y="1581150"/>
                        <a:ext cx="1992312" cy="302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21561" y="245182"/>
            <a:ext cx="8885530" cy="2001892"/>
          </a:xfrm>
        </p:spPr>
        <p:txBody>
          <a:bodyPr/>
          <a:lstStyle/>
          <a:p>
            <a:r>
              <a:rPr lang="en-US" dirty="0"/>
              <a:t>A store sells a bag of twelve pencils for $1.32.  What is the unit cost of a single pencil in the bag?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Rectangle 1"/>
          <p:cNvSpPr/>
          <p:nvPr/>
        </p:nvSpPr>
        <p:spPr>
          <a:xfrm>
            <a:off x="2121561" y="2585948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$0.32</a:t>
            </a:r>
          </a:p>
          <a:p>
            <a:r>
              <a:rPr lang="en-US" sz="3200" dirty="0"/>
              <a:t>B. $1.32</a:t>
            </a:r>
          </a:p>
          <a:p>
            <a:r>
              <a:rPr lang="en-US" sz="3200" dirty="0"/>
              <a:t>C. $0.22</a:t>
            </a:r>
          </a:p>
          <a:p>
            <a:r>
              <a:rPr lang="en-US" sz="3200" dirty="0"/>
              <a:t>D. $0.11 </a:t>
            </a:r>
          </a:p>
        </p:txBody>
      </p:sp>
      <p:pic>
        <p:nvPicPr>
          <p:cNvPr id="14338" name="Picture 2" descr="9933ccf0-2ba9-4562-ac64-0244d369ec07@namprd17">
            <a:extLst>
              <a:ext uri="{FF2B5EF4-FFF2-40B4-BE49-F238E27FC236}">
                <a16:creationId xmlns:a16="http://schemas.microsoft.com/office/drawing/2014/main" id="{859BFC8E-6103-4821-94CB-E8893990F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875" y="2162747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2063351" y="446939"/>
                <a:ext cx="8885530" cy="2001892"/>
              </a:xfrm>
            </p:spPr>
            <p:txBody>
              <a:bodyPr/>
              <a:lstStyle/>
              <a:p>
                <a:r>
                  <a:rPr lang="en-US" dirty="0"/>
                  <a:t>                                   D. $0.11</a:t>
                </a:r>
                <a:br>
                  <a:rPr lang="en-US" dirty="0"/>
                </a:br>
                <a:r>
                  <a:rPr lang="en-US" dirty="0"/>
                  <a:t>                         $1.32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 12 = $0.11</a:t>
                </a: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2063351" y="446939"/>
                <a:ext cx="8885530" cy="200189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56613" y="561222"/>
            <a:ext cx="8885530" cy="2465252"/>
          </a:xfrm>
        </p:spPr>
        <p:txBody>
          <a:bodyPr/>
          <a:lstStyle/>
          <a:p>
            <a:r>
              <a:rPr lang="en-US" dirty="0"/>
              <a:t>Tony collects matchbooks since he works in a museum with a lot of candles.  He keeps his favorite 16 matchbooks in a bag in his room.  This is 25% of his collection.  How many total matchbooks are in his collection?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Rectangle 1"/>
          <p:cNvSpPr/>
          <p:nvPr/>
        </p:nvSpPr>
        <p:spPr>
          <a:xfrm>
            <a:off x="2070359" y="3038412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64</a:t>
            </a:r>
          </a:p>
          <a:p>
            <a:r>
              <a:rPr lang="en-US" sz="3200" dirty="0"/>
              <a:t>B. 8</a:t>
            </a:r>
          </a:p>
          <a:p>
            <a:r>
              <a:rPr lang="en-US" sz="3200" dirty="0"/>
              <a:t>C. 100</a:t>
            </a:r>
          </a:p>
          <a:p>
            <a:r>
              <a:rPr lang="en-US" sz="3200" dirty="0"/>
              <a:t>D. 4</a:t>
            </a:r>
          </a:p>
        </p:txBody>
      </p:sp>
      <p:pic>
        <p:nvPicPr>
          <p:cNvPr id="15362" name="Picture 2" descr="bec17932-70ae-4a30-9674-8f99b555898c@namprd17">
            <a:extLst>
              <a:ext uri="{FF2B5EF4-FFF2-40B4-BE49-F238E27FC236}">
                <a16:creationId xmlns:a16="http://schemas.microsoft.com/office/drawing/2014/main" id="{B117E046-1D9D-4EDB-A82F-5F90EF55F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22" y="3026474"/>
            <a:ext cx="30480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1938661" y="1258294"/>
                <a:ext cx="8885530" cy="3377713"/>
              </a:xfrm>
            </p:spPr>
            <p:txBody>
              <a:bodyPr/>
              <a:lstStyle/>
              <a:p>
                <a:r>
                  <a:rPr lang="en-US" dirty="0"/>
                  <a:t>                                        A. 64</a:t>
                </a:r>
              </a:p>
              <a:p>
                <a:r>
                  <a:rPr lang="en-US" dirty="0"/>
                  <a:t>                                 16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0.25 = 64</a:t>
                </a:r>
              </a:p>
              <a:p>
                <a:r>
                  <a:rPr lang="en-US" dirty="0"/>
                  <a:t>                                          Check</a:t>
                </a:r>
              </a:p>
              <a:p>
                <a:r>
                  <a:rPr lang="en-US" dirty="0"/>
                  <a:t>                                     64 x 0.25 = 16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1938661" y="1258294"/>
                <a:ext cx="8885530" cy="3377713"/>
              </a:xfrm>
              <a:blipFill>
                <a:blip r:embed="rId2"/>
                <a:stretch>
                  <a:fillRect t="-7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747895" y="1100234"/>
            <a:ext cx="8885530" cy="2001892"/>
          </a:xfrm>
        </p:spPr>
        <p:txBody>
          <a:bodyPr/>
          <a:lstStyle/>
          <a:p>
            <a:r>
              <a:rPr lang="en-US" dirty="0"/>
              <a:t>                                          B. 25</a:t>
            </a:r>
          </a:p>
          <a:p>
            <a:pPr algn="ctr"/>
            <a:r>
              <a:rPr lang="en-US" dirty="0"/>
              <a:t> g + 50 = 75</a:t>
            </a:r>
          </a:p>
          <a:p>
            <a:pPr algn="ctr"/>
            <a:r>
              <a:rPr lang="en-US" dirty="0"/>
              <a:t>– 50        – 50</a:t>
            </a:r>
          </a:p>
          <a:p>
            <a:pPr algn="ctr"/>
            <a:r>
              <a:rPr lang="en-US" dirty="0"/>
              <a:t>g = 25</a:t>
            </a:r>
          </a:p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25 + 50 = 75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21789" y="176222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for the problem below.</a:t>
            </a:r>
          </a:p>
          <a:p>
            <a:r>
              <a:rPr lang="en-US" dirty="0"/>
              <a:t>                             x – ( 26 + 4 ) = 65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0470" y="2608730"/>
            <a:ext cx="10631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3200" dirty="0"/>
              <a:t>95</a:t>
            </a:r>
          </a:p>
          <a:p>
            <a:pPr marL="457200" indent="-457200">
              <a:buAutoNum type="alphaUcPeriod"/>
            </a:pPr>
            <a:r>
              <a:rPr lang="en-US" sz="3200" dirty="0"/>
              <a:t>30</a:t>
            </a:r>
          </a:p>
          <a:p>
            <a:pPr marL="457200" indent="-457200">
              <a:buAutoNum type="alphaUcPeriod"/>
            </a:pPr>
            <a:r>
              <a:rPr lang="en-US" sz="3200" dirty="0"/>
              <a:t>35</a:t>
            </a:r>
          </a:p>
          <a:p>
            <a:pPr marL="457200" indent="-457200">
              <a:buAutoNum type="alphaUcPeriod"/>
            </a:pPr>
            <a:r>
              <a:rPr lang="en-US" sz="3200" dirty="0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77206" y="176221"/>
            <a:ext cx="8885530" cy="53701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A. 95</a:t>
            </a:r>
          </a:p>
          <a:p>
            <a:pPr algn="ctr"/>
            <a:r>
              <a:rPr lang="en-US" dirty="0"/>
              <a:t>x – ( 26 + 4 ) = 65                                      </a:t>
            </a:r>
          </a:p>
          <a:p>
            <a:pPr algn="ctr"/>
            <a:r>
              <a:rPr lang="en-US" dirty="0"/>
              <a:t>x – ( 30 ) = 65</a:t>
            </a:r>
          </a:p>
          <a:p>
            <a:r>
              <a:rPr lang="en-US" dirty="0"/>
              <a:t>                                       + 30        + 30</a:t>
            </a:r>
          </a:p>
          <a:p>
            <a:r>
              <a:rPr lang="en-US" dirty="0"/>
              <a:t>                                              x = 95</a:t>
            </a:r>
          </a:p>
          <a:p>
            <a:r>
              <a:rPr lang="en-US" dirty="0"/>
              <a:t>                                                 check</a:t>
            </a:r>
          </a:p>
          <a:p>
            <a:r>
              <a:rPr lang="en-US" dirty="0"/>
              <a:t>                                     95 – ( 26 + 4 ) = 65 </a:t>
            </a:r>
          </a:p>
          <a:p>
            <a:r>
              <a:rPr lang="en-US" dirty="0"/>
              <a:t>                                     95 – ( 30) = 65                                                 </a:t>
            </a:r>
          </a:p>
          <a:p>
            <a:r>
              <a:rPr lang="en-US" dirty="0"/>
              <a:t>                                  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69388" y="363811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for the problem below. </a:t>
            </a:r>
          </a:p>
          <a:p>
            <a:r>
              <a:rPr lang="en-US" dirty="0"/>
              <a:t>                             h ÷ 7 = 12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2" name="Rectangle 1"/>
          <p:cNvSpPr/>
          <p:nvPr/>
        </p:nvSpPr>
        <p:spPr>
          <a:xfrm>
            <a:off x="2070359" y="2561550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5</a:t>
            </a:r>
          </a:p>
          <a:p>
            <a:pPr marL="514350" indent="-514350">
              <a:buAutoNum type="alphaUcPeriod"/>
            </a:pPr>
            <a:r>
              <a:rPr lang="en-US" sz="3200" dirty="0"/>
              <a:t>19</a:t>
            </a:r>
          </a:p>
          <a:p>
            <a:pPr marL="514350" indent="-514350">
              <a:buAutoNum type="alphaUcPeriod"/>
            </a:pPr>
            <a:r>
              <a:rPr lang="en-US" sz="3200" dirty="0"/>
              <a:t>84</a:t>
            </a:r>
          </a:p>
          <a:p>
            <a:pPr marL="514350" indent="-514350">
              <a:buAutoNum type="alphaUcPeriod"/>
            </a:pPr>
            <a:r>
              <a:rPr lang="en-US" sz="3200" dirty="0"/>
              <a:t>1.71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1374</Words>
  <Application>Microsoft Office PowerPoint</Application>
  <PresentationFormat>Widescreen</PresentationFormat>
  <Paragraphs>411</Paragraphs>
  <Slides>56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Calibri Light</vt:lpstr>
      <vt:lpstr>Cambria Math</vt:lpstr>
      <vt:lpstr>Corbel</vt:lpstr>
      <vt:lpstr>Game Board Colorful 16x9</vt:lpstr>
      <vt:lpstr>Equation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</vt:lpstr>
      <vt:lpstr>Category 3</vt:lpstr>
      <vt:lpstr>Category 3</vt:lpstr>
      <vt:lpstr>Category 3</vt:lpstr>
      <vt:lpstr>Category 3</vt:lpstr>
      <vt:lpstr>Category 4 questions follow</vt:lpstr>
      <vt:lpstr>Category 4</vt:lpstr>
      <vt:lpstr>PowerPoint Presentation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2018-05-26T16:17:19Z</dcterms:created>
  <dcterms:modified xsi:type="dcterms:W3CDTF">2019-03-12T11:36:07Z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